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8"/>
  </p:notesMasterIdLst>
  <p:sldIdLst>
    <p:sldId id="263" r:id="rId5"/>
    <p:sldId id="265" r:id="rId6"/>
    <p:sldId id="324" r:id="rId7"/>
    <p:sldId id="321" r:id="rId8"/>
    <p:sldId id="326" r:id="rId9"/>
    <p:sldId id="323" r:id="rId10"/>
    <p:sldId id="264" r:id="rId11"/>
    <p:sldId id="267" r:id="rId12"/>
    <p:sldId id="342" r:id="rId13"/>
    <p:sldId id="273" r:id="rId14"/>
    <p:sldId id="274" r:id="rId15"/>
    <p:sldId id="275" r:id="rId16"/>
    <p:sldId id="276" r:id="rId17"/>
    <p:sldId id="278" r:id="rId18"/>
    <p:sldId id="290" r:id="rId19"/>
    <p:sldId id="291" r:id="rId20"/>
    <p:sldId id="301" r:id="rId21"/>
    <p:sldId id="289" r:id="rId22"/>
    <p:sldId id="286" r:id="rId23"/>
    <p:sldId id="292" r:id="rId24"/>
    <p:sldId id="302" r:id="rId25"/>
    <p:sldId id="303" r:id="rId26"/>
    <p:sldId id="332" r:id="rId27"/>
    <p:sldId id="293" r:id="rId28"/>
    <p:sldId id="304" r:id="rId29"/>
    <p:sldId id="306" r:id="rId30"/>
    <p:sldId id="333" r:id="rId31"/>
    <p:sldId id="294" r:id="rId32"/>
    <p:sldId id="305" r:id="rId33"/>
    <p:sldId id="307" r:id="rId34"/>
    <p:sldId id="334" r:id="rId35"/>
    <p:sldId id="327" r:id="rId36"/>
    <p:sldId id="295" r:id="rId37"/>
    <p:sldId id="308" r:id="rId38"/>
    <p:sldId id="309" r:id="rId39"/>
    <p:sldId id="335" r:id="rId40"/>
    <p:sldId id="297" r:id="rId41"/>
    <p:sldId id="310" r:id="rId42"/>
    <p:sldId id="311" r:id="rId43"/>
    <p:sldId id="336" r:id="rId44"/>
    <p:sldId id="299" r:id="rId45"/>
    <p:sldId id="312" r:id="rId46"/>
    <p:sldId id="313" r:id="rId47"/>
    <p:sldId id="337" r:id="rId48"/>
    <p:sldId id="328" r:id="rId49"/>
    <p:sldId id="296" r:id="rId50"/>
    <p:sldId id="314" r:id="rId51"/>
    <p:sldId id="315" r:id="rId52"/>
    <p:sldId id="338" r:id="rId53"/>
    <p:sldId id="298" r:id="rId54"/>
    <p:sldId id="316" r:id="rId55"/>
    <p:sldId id="317" r:id="rId56"/>
    <p:sldId id="339" r:id="rId57"/>
    <p:sldId id="300" r:id="rId58"/>
    <p:sldId id="318" r:id="rId59"/>
    <p:sldId id="319" r:id="rId60"/>
    <p:sldId id="340" r:id="rId61"/>
    <p:sldId id="270" r:id="rId62"/>
    <p:sldId id="269" r:id="rId63"/>
    <p:sldId id="268" r:id="rId64"/>
    <p:sldId id="329" r:id="rId65"/>
    <p:sldId id="330" r:id="rId66"/>
    <p:sldId id="34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5BB"/>
    <a:srgbClr val="009900"/>
    <a:srgbClr val="26AAE1"/>
    <a:srgbClr val="1B75BC"/>
    <a:srgbClr val="2A3890"/>
    <a:srgbClr val="262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663"/>
  </p:normalViewPr>
  <p:slideViewPr>
    <p:cSldViewPr snapToGrid="0" snapToObjects="1" showGuides="1">
      <p:cViewPr varScale="1">
        <p:scale>
          <a:sx n="108" d="100"/>
          <a:sy n="108" d="100"/>
        </p:scale>
        <p:origin x="92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CBFD-5060-4E79-8075-31BDEBA6DD6B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4146D-96E4-474B-80F9-A01C72E0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8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orange indicates that a radiologist did not think there was enough information to diagnose from the image alone. The red are ones where he actively disagreed.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down, left to right: alligator, bagel, cheetah, crocodile, donut,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french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hammer, hatchet,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italian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bread, jackal, jaguar, ladle, oyster, plate, soup bowl, tortoise.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4146D-96E4-474B-80F9-A01C72E098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lank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56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0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Positiv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682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Caution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73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r with Neg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57607A-03D8-0D4E-B7AE-C852BCA687D4}"/>
              </a:ext>
            </a:extLst>
          </p:cNvPr>
          <p:cNvSpPr/>
          <p:nvPr userDrawn="1"/>
        </p:nvSpPr>
        <p:spPr>
          <a:xfrm>
            <a:off x="8467" y="1837267"/>
            <a:ext cx="12192000" cy="60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3B2426-8AC1-6D4F-ABAB-C5E31B70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255" y="1842033"/>
            <a:ext cx="10505545" cy="60483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641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ue with 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with Title and Conten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d with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Yellow with 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een with 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radient with Title No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4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Large Logo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0200" y="582006"/>
            <a:ext cx="645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2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4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966" y="381000"/>
            <a:ext cx="7451835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651" y="1825625"/>
            <a:ext cx="74531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551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453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ot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198" cy="130968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7315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E9BA-CC94-6E4A-91AB-DE58B3AD8BFF}"/>
              </a:ext>
            </a:extLst>
          </p:cNvPr>
          <p:cNvSpPr/>
          <p:nvPr userDrawn="1"/>
        </p:nvSpPr>
        <p:spPr>
          <a:xfrm>
            <a:off x="8709134" y="0"/>
            <a:ext cx="3467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685" y="1825625"/>
            <a:ext cx="2617077" cy="43513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13716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1828800" indent="0">
              <a:buNone/>
              <a:defRPr b="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6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Quote Right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46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Blue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4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Right Content Left 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hoto Leftt Content R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1988" y="457200"/>
            <a:ext cx="434181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6935" y="0"/>
            <a:ext cx="6096000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1988" y="2057400"/>
            <a:ext cx="43418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hoto Leftt Content R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24939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428596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92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1000"/>
            <a:ext cx="10515600" cy="1309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25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lo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D0AE9-95C3-D948-B875-45B5713F6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584865"/>
            <a:ext cx="6451600" cy="5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1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4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43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3418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18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08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3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Sm Logo Tit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83DD8-DBDB-3444-AC50-2A8A4D0F1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3100" y="582006"/>
            <a:ext cx="3225800" cy="2705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 Log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A95D78-A4EC-DA43-8EAE-F1BC9CFB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082"/>
            <a:ext cx="10515600" cy="1004123"/>
          </a:xfrm>
        </p:spPr>
        <p:txBody>
          <a:bodyPr anchor="b"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576730-F08A-9247-855E-CC051FC9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17736"/>
            <a:ext cx="10509250" cy="663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B446E-1FA0-B342-BCF9-0B128D21B704}"/>
              </a:ext>
            </a:extLst>
          </p:cNvPr>
          <p:cNvCxnSpPr/>
          <p:nvPr userDrawn="1"/>
        </p:nvCxnSpPr>
        <p:spPr>
          <a:xfrm>
            <a:off x="838200" y="3874676"/>
            <a:ext cx="105156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AF92AA-8579-D443-BA6B-6E722E22B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3" y="583436"/>
            <a:ext cx="3225799" cy="2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6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6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ith Header and Rule">
    <p:bg>
      <p:bgPr>
        <a:gradFill>
          <a:gsLst>
            <a:gs pos="0">
              <a:srgbClr val="262162"/>
            </a:gs>
            <a:gs pos="33000">
              <a:srgbClr val="2A3890"/>
            </a:gs>
            <a:gs pos="66000">
              <a:srgbClr val="1B75BC"/>
            </a:gs>
            <a:gs pos="100000">
              <a:srgbClr val="26AAE1"/>
            </a:gs>
          </a:gsLst>
          <a:lin ang="190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A9E-E7AA-9E44-8488-E9DFD0D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4AFF15-0AB0-934A-8376-DB6F24379DC0}"/>
              </a:ext>
            </a:extLst>
          </p:cNvPr>
          <p:cNvCxnSpPr/>
          <p:nvPr userDrawn="1"/>
        </p:nvCxnSpPr>
        <p:spPr>
          <a:xfrm>
            <a:off x="838200" y="1828800"/>
            <a:ext cx="10515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D696B5-863C-6E4F-A7F4-8C0285A1510C}"/>
              </a:ext>
            </a:extLst>
          </p:cNvPr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B8B7-0E95-F74E-AE90-46851E2E169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22073-C1FC-0742-B180-0E91CF58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667" y="381000"/>
            <a:ext cx="10507133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8799"/>
            <a:ext cx="105156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1AB8B7-0E95-F74E-AE90-46851E2E1695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6266" y="6356350"/>
            <a:ext cx="1617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5222073-C1FC-0742-B180-0E91CF5841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859BE-06AF-334D-8F79-003FF3C133CF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5491351" y="6401509"/>
            <a:ext cx="907103" cy="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0" r:id="rId2"/>
    <p:sldLayoutId id="2147483692" r:id="rId3"/>
    <p:sldLayoutId id="2147483693" r:id="rId4"/>
    <p:sldLayoutId id="2147483691" r:id="rId5"/>
    <p:sldLayoutId id="2147483697" r:id="rId6"/>
    <p:sldLayoutId id="2147483694" r:id="rId7"/>
    <p:sldLayoutId id="2147483663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96" r:id="rId19"/>
    <p:sldLayoutId id="2147483695" r:id="rId20"/>
    <p:sldLayoutId id="2147483678" r:id="rId21"/>
    <p:sldLayoutId id="2147483679" r:id="rId22"/>
    <p:sldLayoutId id="2147483670" r:id="rId23"/>
    <p:sldLayoutId id="2147483687" r:id="rId24"/>
    <p:sldLayoutId id="2147483686" r:id="rId25"/>
    <p:sldLayoutId id="2147483688" r:id="rId26"/>
    <p:sldLayoutId id="2147483664" r:id="rId27"/>
    <p:sldLayoutId id="2147483665" r:id="rId28"/>
    <p:sldLayoutId id="2147483666" r:id="rId29"/>
    <p:sldLayoutId id="2147483667" r:id="rId30"/>
    <p:sldLayoutId id="2147483668" r:id="rId31"/>
    <p:sldLayoutId id="2147483669" r:id="rId32"/>
    <p:sldLayoutId id="2147483685" r:id="rId33"/>
    <p:sldLayoutId id="2147483671" r:id="rId34"/>
    <p:sldLayoutId id="214748367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0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4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528" userDrawn="1">
          <p15:clr>
            <a:srgbClr val="F26B43"/>
          </p15:clr>
        </p15:guide>
        <p15:guide id="6" pos="7152" userDrawn="1">
          <p15:clr>
            <a:srgbClr val="F26B43"/>
          </p15:clr>
        </p15:guide>
        <p15:guide id="7" pos="5496" userDrawn="1">
          <p15:clr>
            <a:srgbClr val="F26B43"/>
          </p15:clr>
        </p15:guide>
        <p15:guide id="8" pos="2184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  <p15:guide id="10" orient="horz" pos="2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A9DA-FF40-4C4F-914D-C4627BFD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 in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16A2-D68C-284B-B959-3A67C4D3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Jason King - 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38303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1267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3733</a:t>
            </a:r>
          </a:p>
        </p:txBody>
      </p:sp>
    </p:spTree>
    <p:extLst>
      <p:ext uri="{BB962C8B-B14F-4D97-AF65-F5344CB8AC3E}">
        <p14:creationId xmlns:p14="http://schemas.microsoft.com/office/powerpoint/2010/main" val="333218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35483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2924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2376</a:t>
            </a:r>
          </a:p>
        </p:txBody>
      </p:sp>
    </p:spTree>
    <p:extLst>
      <p:ext uri="{BB962C8B-B14F-4D97-AF65-F5344CB8AC3E}">
        <p14:creationId xmlns:p14="http://schemas.microsoft.com/office/powerpoint/2010/main" val="126726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AB1A7-8680-42B8-A111-4297E695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8B09-3529-497A-8565-39B69BC1D016}"/>
              </a:ext>
            </a:extLst>
          </p:cNvPr>
          <p:cNvSpPr txBox="1"/>
          <p:nvPr/>
        </p:nvSpPr>
        <p:spPr>
          <a:xfrm>
            <a:off x="3539189" y="505881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0: 1260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1: 999</a:t>
            </a:r>
          </a:p>
          <a:p>
            <a:r>
              <a:rPr lang="en-US" dirty="0">
                <a:solidFill>
                  <a:srgbClr val="009900"/>
                </a:solidFill>
              </a:rPr>
              <a:t>2: 2741</a:t>
            </a:r>
          </a:p>
        </p:txBody>
      </p:sp>
    </p:spTree>
    <p:extLst>
      <p:ext uri="{BB962C8B-B14F-4D97-AF65-F5344CB8AC3E}">
        <p14:creationId xmlns:p14="http://schemas.microsoft.com/office/powerpoint/2010/main" val="350387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models</a:t>
            </a:r>
          </a:p>
          <a:p>
            <a:pPr lvl="1"/>
            <a:r>
              <a:rPr lang="en-US" dirty="0"/>
              <a:t>Blobs: Logistic Regression</a:t>
            </a:r>
          </a:p>
          <a:p>
            <a:pPr lvl="1"/>
            <a:r>
              <a:rPr lang="en-US" dirty="0"/>
              <a:t>Banana: K-Nearest Neighbors (k=10)</a:t>
            </a:r>
          </a:p>
          <a:p>
            <a:pPr lvl="1"/>
            <a:r>
              <a:rPr lang="en-US" dirty="0"/>
              <a:t>Tri-blobs: Random Forest (n=20)</a:t>
            </a:r>
          </a:p>
          <a:p>
            <a:r>
              <a:rPr lang="en-US" dirty="0"/>
              <a:t>Evaluation metric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200 samples per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ED2E63-F989-4130-84C0-5112B6723075}"/>
              </a:ext>
            </a:extLst>
          </p:cNvPr>
          <p:cNvGrpSpPr/>
          <p:nvPr/>
        </p:nvGrpSpPr>
        <p:grpSpPr>
          <a:xfrm>
            <a:off x="7523629" y="1686548"/>
            <a:ext cx="3274822" cy="4193719"/>
            <a:chOff x="7523629" y="1686548"/>
            <a:chExt cx="3274822" cy="41937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39DB66-8B0F-492E-9A8E-71658A57F56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005D4CF-9410-4AF4-B19F-EB0E0DC57BDC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049440-1B6B-4C92-B0D3-E9EE7018DD00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6C354C-959D-46E6-A6D5-E4A896FAF3FF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0AFC03-1C1C-4622-96EB-CB5B373399AA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003A87-A937-409B-8AB7-A60447CE7A24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CCC45D-BF35-419E-B81A-DBB7121AC9C6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4667DD-6445-4312-904B-17EC88B74C7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4C2942-D71D-4C42-9791-4F634EB30DF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70B5427-838F-4F5C-A133-46C7D8993B1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453160E-4994-4D9C-870D-39ED20B765DD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C4DBC4-7979-4209-BF65-61140948F51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1BFA7B-818B-402C-B159-A5F4E89D918C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1105E1B-C2F0-4B7A-9CFD-197DC22F3BDD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306363-6303-41D2-9754-5B9ABA848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84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98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01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7DD3-D771-4213-A24F-9380BA66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509AE-E56E-4B79-A8A4-BE203368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17" y="2358996"/>
            <a:ext cx="2743200" cy="27432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0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Noise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BFDDBD-CC46-45E5-B046-30EC054E246C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5B7F287-B03A-4B30-A6E7-98E13ED9BED0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59D341-E1D8-4F31-8587-AF9DE22172C3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D608EF-4BD5-4D81-A02E-1E2ACBBE3A13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3E2B25-2229-41A3-8DC3-2C4CF79F0BCC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2571E70-297B-4932-A700-203F2DD61235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0020264-6FC0-4C61-8F5F-1F06103C0240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F06724-C162-4C22-9C12-539DD4ECC86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F4233-B0DD-4E9B-AAB7-749F1FB23777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F980FD7-F7CA-48BC-BCBB-F494EB3A6490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913493C-8692-48A1-82E5-5477C3FC3498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E6AF5C8-6AC7-4900-83B8-185A7FF44898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04B033-2F32-4E19-A062-B0F92128F33E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980CBE8-3629-4009-BEC6-9529B52507B6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478958-3058-4E85-8D8C-5C5EFEE38CDE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D9AA0F-2588-46C7-9872-2456F541B776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8D788E7-AD98-492D-8C00-17DD3726EB53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C841A0-78A1-487A-BADE-12A9AFA40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67E76D55-7D84-49CC-82EA-8BFF36BA3D7C}"/>
                </a:ext>
              </a:extLst>
            </p:cNvPr>
            <p:cNvCxnSpPr>
              <a:stCxn id="23" idx="2"/>
              <a:endCxn id="31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054BB6-FBCB-41B2-8930-9F29E7450233}"/>
              </a:ext>
            </a:extLst>
          </p:cNvPr>
          <p:cNvGrpSpPr/>
          <p:nvPr/>
        </p:nvGrpSpPr>
        <p:grpSpPr>
          <a:xfrm>
            <a:off x="1467301" y="1718623"/>
            <a:ext cx="3274822" cy="4193719"/>
            <a:chOff x="7523629" y="1686548"/>
            <a:chExt cx="3274822" cy="41937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76EEDE3-066D-47C9-AAE6-AC22506FA9A1}"/>
                </a:ext>
              </a:extLst>
            </p:cNvPr>
            <p:cNvSpPr/>
            <p:nvPr/>
          </p:nvSpPr>
          <p:spPr>
            <a:xfrm>
              <a:off x="7523629" y="2285999"/>
              <a:ext cx="3274822" cy="2967086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BECD1409-AE08-49BE-BBA7-3C7D42801681}"/>
                </a:ext>
              </a:extLst>
            </p:cNvPr>
            <p:cNvSpPr/>
            <p:nvPr/>
          </p:nvSpPr>
          <p:spPr>
            <a:xfrm>
              <a:off x="8028129" y="1686548"/>
              <a:ext cx="2286000" cy="45474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AA460-F70E-4121-8591-D64D674476AE}"/>
                </a:ext>
              </a:extLst>
            </p:cNvPr>
            <p:cNvSpPr/>
            <p:nvPr/>
          </p:nvSpPr>
          <p:spPr>
            <a:xfrm>
              <a:off x="8028129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F73715-1D3C-48B4-AFBB-DEDD61162712}"/>
                </a:ext>
              </a:extLst>
            </p:cNvPr>
            <p:cNvSpPr/>
            <p:nvPr/>
          </p:nvSpPr>
          <p:spPr>
            <a:xfrm>
              <a:off x="8028129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33E514-EE12-44E5-9299-24BC36A46624}"/>
                </a:ext>
              </a:extLst>
            </p:cNvPr>
            <p:cNvSpPr/>
            <p:nvPr/>
          </p:nvSpPr>
          <p:spPr>
            <a:xfrm>
              <a:off x="8028129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E45823-E854-469B-80AC-6833FE5E6A27}"/>
                </a:ext>
              </a:extLst>
            </p:cNvPr>
            <p:cNvSpPr/>
            <p:nvPr/>
          </p:nvSpPr>
          <p:spPr>
            <a:xfrm>
              <a:off x="8028129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5305CC-8343-423C-88BF-CF6A95C7928A}"/>
                </a:ext>
              </a:extLst>
            </p:cNvPr>
            <p:cNvCxnSpPr>
              <a:cxnSpLocks/>
            </p:cNvCxnSpPr>
            <p:nvPr/>
          </p:nvCxnSpPr>
          <p:spPr>
            <a:xfrm>
              <a:off x="9162597" y="2158559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FF114A-1E98-4CE8-B061-91129C3D3F3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171129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AE0C0E-2E23-401B-986E-C65814AB56AC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9171129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62453D-D6D9-4831-B0B9-5530762D28B6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9171129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6F3B9-1A36-4F4A-B676-BB7E8B209B1E}"/>
                </a:ext>
              </a:extLst>
            </p:cNvPr>
            <p:cNvSpPr/>
            <p:nvPr/>
          </p:nvSpPr>
          <p:spPr>
            <a:xfrm>
              <a:off x="8028129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F77577-7439-4C6C-9C22-6489C45A56E0}"/>
                </a:ext>
              </a:extLst>
            </p:cNvPr>
            <p:cNvCxnSpPr>
              <a:cxnSpLocks/>
              <a:stCxn id="46" idx="2"/>
              <a:endCxn id="51" idx="0"/>
            </p:cNvCxnSpPr>
            <p:nvPr/>
          </p:nvCxnSpPr>
          <p:spPr>
            <a:xfrm>
              <a:off x="9171129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AD0FDF8-04E4-4D4D-BB44-1F2E61CED139}"/>
                </a:ext>
              </a:extLst>
            </p:cNvPr>
            <p:cNvGrpSpPr/>
            <p:nvPr/>
          </p:nvGrpSpPr>
          <p:grpSpPr>
            <a:xfrm rot="16200000">
              <a:off x="10068248" y="1804881"/>
              <a:ext cx="0" cy="951578"/>
              <a:chOff x="10798451" y="3400863"/>
              <a:chExt cx="0" cy="95157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AA73826-7A5F-4DAD-B78E-FD34EF9BF5E2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8350E8-E425-4BF6-B554-F9C3CB93B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FD6B68-6949-44E3-9A98-E6C583289602}"/>
              </a:ext>
            </a:extLst>
          </p:cNvPr>
          <p:cNvSpPr/>
          <p:nvPr/>
        </p:nvSpPr>
        <p:spPr>
          <a:xfrm>
            <a:off x="5343294" y="2916711"/>
            <a:ext cx="1794353" cy="10245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Noise!</a:t>
            </a:r>
          </a:p>
        </p:txBody>
      </p:sp>
    </p:spTree>
    <p:extLst>
      <p:ext uri="{BB962C8B-B14F-4D97-AF65-F5344CB8AC3E}">
        <p14:creationId xmlns:p14="http://schemas.microsoft.com/office/powerpoint/2010/main" val="410525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531-A08E-48A1-B9EA-2B9A189C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C763-460A-44EB-9273-225B7FB4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Type of noise</a:t>
            </a:r>
          </a:p>
          <a:p>
            <a:pPr lvl="1"/>
            <a:r>
              <a:rPr lang="en-US" dirty="0"/>
              <a:t>Amount</a:t>
            </a:r>
          </a:p>
          <a:p>
            <a:r>
              <a:rPr lang="en-US" dirty="0"/>
              <a:t>Generalized framework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Permute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point in dataset: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Generate sampling weights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Sample new label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noise level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1 and 2 until desired amount of noise is reached</a:t>
            </a:r>
          </a:p>
        </p:txBody>
      </p:sp>
    </p:spTree>
    <p:extLst>
      <p:ext uri="{BB962C8B-B14F-4D97-AF65-F5344CB8AC3E}">
        <p14:creationId xmlns:p14="http://schemas.microsoft.com/office/powerpoint/2010/main" val="68528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Completely at Random</a:t>
            </a:r>
          </a:p>
          <a:p>
            <a:pPr lvl="1"/>
            <a:r>
              <a:rPr lang="en-US" dirty="0"/>
              <a:t>Not dependent on features or true label</a:t>
            </a:r>
          </a:p>
          <a:p>
            <a:pPr lvl="1"/>
            <a:r>
              <a:rPr lang="en-US" dirty="0"/>
              <a:t>Uniform sampling weights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[1,1,1]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3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FE106-0AA9-479F-B8F2-4E62067D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A5DF6-F2B4-4B3C-AD7A-E3C81D95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Physicist-turned-data-scientist</a:t>
            </a:r>
          </a:p>
          <a:p>
            <a:pPr lvl="1"/>
            <a:r>
              <a:rPr lang="en-US" dirty="0"/>
              <a:t>Single molecule trapping</a:t>
            </a:r>
          </a:p>
          <a:p>
            <a:pPr lvl="1"/>
            <a:r>
              <a:rPr lang="en-US" dirty="0"/>
              <a:t>Particle metrology</a:t>
            </a:r>
          </a:p>
          <a:p>
            <a:pPr lvl="1"/>
            <a:r>
              <a:rPr lang="en-US" dirty="0"/>
              <a:t>Simulations</a:t>
            </a:r>
          </a:p>
          <a:p>
            <a:r>
              <a:rPr lang="en-US" dirty="0"/>
              <a:t>Senior data scientist at XSOLIS</a:t>
            </a:r>
          </a:p>
          <a:p>
            <a:pPr lvl="1"/>
            <a:r>
              <a:rPr lang="en-US" dirty="0"/>
              <a:t>Case management solutions</a:t>
            </a:r>
          </a:p>
          <a:p>
            <a:pPr lvl="2"/>
            <a:r>
              <a:rPr lang="en-US" dirty="0"/>
              <a:t>Level of care</a:t>
            </a:r>
          </a:p>
          <a:p>
            <a:pPr lvl="2"/>
            <a:r>
              <a:rPr lang="en-US" dirty="0"/>
              <a:t>Length of stay</a:t>
            </a:r>
          </a:p>
          <a:p>
            <a:pPr lvl="2"/>
            <a:r>
              <a:rPr lang="en-US" dirty="0"/>
              <a:t>Automated coding</a:t>
            </a:r>
          </a:p>
          <a:p>
            <a:pPr lvl="1"/>
            <a:r>
              <a:rPr lang="en-US" dirty="0"/>
              <a:t>We are hiring!</a:t>
            </a:r>
          </a:p>
        </p:txBody>
      </p:sp>
    </p:spTree>
    <p:extLst>
      <p:ext uri="{BB962C8B-B14F-4D97-AF65-F5344CB8AC3E}">
        <p14:creationId xmlns:p14="http://schemas.microsoft.com/office/powerpoint/2010/main" val="77627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19487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32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NCAR (Tuned)</a:t>
            </a:r>
          </a:p>
        </p:txBody>
      </p:sp>
    </p:spTree>
    <p:extLst>
      <p:ext uri="{BB962C8B-B14F-4D97-AF65-F5344CB8AC3E}">
        <p14:creationId xmlns:p14="http://schemas.microsoft.com/office/powerpoint/2010/main" val="3273576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095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5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E3864-08EA-4C2B-ACF4-5D40BDC3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Noise</a:t>
            </a:r>
          </a:p>
        </p:txBody>
      </p:sp>
    </p:spTree>
    <p:extLst>
      <p:ext uri="{BB962C8B-B14F-4D97-AF65-F5344CB8AC3E}">
        <p14:creationId xmlns:p14="http://schemas.microsoft.com/office/powerpoint/2010/main" val="339871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NCAR (Tuned)</a:t>
            </a:r>
          </a:p>
        </p:txBody>
      </p:sp>
    </p:spTree>
    <p:extLst>
      <p:ext uri="{BB962C8B-B14F-4D97-AF65-F5344CB8AC3E}">
        <p14:creationId xmlns:p14="http://schemas.microsoft.com/office/powerpoint/2010/main" val="63166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at Random</a:t>
            </a:r>
          </a:p>
          <a:p>
            <a:pPr lvl="1"/>
            <a:r>
              <a:rPr lang="en-US" dirty="0"/>
              <a:t>Dependent on true label</a:t>
            </a:r>
          </a:p>
          <a:p>
            <a:pPr lvl="1"/>
            <a:r>
              <a:rPr lang="en-US" dirty="0"/>
              <a:t>Sampling weights scaled by class size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398487"/>
            <a:ext cx="5635757" cy="96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6573976" y="1947223"/>
            <a:ext cx="1445621" cy="2932875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598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51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144502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4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726230"/>
            <a:ext cx="6487430" cy="174289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3195206" y="648866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Nielsen, Michael. Neural Networks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99740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NAR (Tuned)</a:t>
            </a:r>
          </a:p>
        </p:txBody>
      </p:sp>
    </p:spTree>
    <p:extLst>
      <p:ext uri="{BB962C8B-B14F-4D97-AF65-F5344CB8AC3E}">
        <p14:creationId xmlns:p14="http://schemas.microsoft.com/office/powerpoint/2010/main" val="4004847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2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7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6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NAR (Tuned)</a:t>
            </a:r>
          </a:p>
        </p:txBody>
      </p:sp>
    </p:spTree>
    <p:extLst>
      <p:ext uri="{BB962C8B-B14F-4D97-AF65-F5344CB8AC3E}">
        <p14:creationId xmlns:p14="http://schemas.microsoft.com/office/powerpoint/2010/main" val="48752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D3A-B256-46A3-924A-3230279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804C-2284-496D-85CC-BCB347BD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r>
              <a:rPr lang="en-US" dirty="0"/>
              <a:t>Noise Not at Random</a:t>
            </a:r>
          </a:p>
          <a:p>
            <a:pPr lvl="1"/>
            <a:r>
              <a:rPr lang="en-US" dirty="0"/>
              <a:t>Dependent on true label and features</a:t>
            </a:r>
          </a:p>
          <a:p>
            <a:pPr lvl="1"/>
            <a:r>
              <a:rPr lang="en-US" dirty="0"/>
              <a:t>Sampling weights scaled by:</a:t>
            </a:r>
          </a:p>
          <a:p>
            <a:pPr lvl="2"/>
            <a:r>
              <a:rPr lang="en-US" dirty="0"/>
              <a:t>Class size</a:t>
            </a:r>
          </a:p>
          <a:p>
            <a:pPr lvl="2"/>
            <a:r>
              <a:rPr lang="en-US" dirty="0"/>
              <a:t>Class representation near instance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81C73-454D-4B9D-9122-433D7361C1B6}"/>
              </a:ext>
            </a:extLst>
          </p:cNvPr>
          <p:cNvGrpSpPr/>
          <p:nvPr/>
        </p:nvGrpSpPr>
        <p:grpSpPr>
          <a:xfrm>
            <a:off x="7523629" y="977733"/>
            <a:ext cx="3274822" cy="4902534"/>
            <a:chOff x="7523629" y="977733"/>
            <a:chExt cx="3274822" cy="49025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B7F435-C75C-4A7B-B8C2-7401880A4422}"/>
                </a:ext>
              </a:extLst>
            </p:cNvPr>
            <p:cNvSpPr/>
            <p:nvPr/>
          </p:nvSpPr>
          <p:spPr>
            <a:xfrm>
              <a:off x="7523629" y="1548640"/>
              <a:ext cx="3274822" cy="3704445"/>
            </a:xfrm>
            <a:prstGeom prst="roundRect">
              <a:avLst>
                <a:gd name="adj" fmla="val 421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CA1F9-6D55-4A4C-B180-411B9222F27A}"/>
                </a:ext>
              </a:extLst>
            </p:cNvPr>
            <p:cNvSpPr/>
            <p:nvPr/>
          </p:nvSpPr>
          <p:spPr>
            <a:xfrm>
              <a:off x="8019597" y="977733"/>
              <a:ext cx="2286000" cy="457200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Dataset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79FCBFE-3F14-4763-B993-BE3013363004}"/>
                </a:ext>
              </a:extLst>
            </p:cNvPr>
            <p:cNvSpPr/>
            <p:nvPr/>
          </p:nvSpPr>
          <p:spPr>
            <a:xfrm>
              <a:off x="8019597" y="1718623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Simulate noise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A5D860C-5FFC-493E-87E8-217B12ED9756}"/>
                </a:ext>
              </a:extLst>
            </p:cNvPr>
            <p:cNvSpPr/>
            <p:nvPr/>
          </p:nvSpPr>
          <p:spPr>
            <a:xfrm>
              <a:off x="8019597" y="2459511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Split into train/test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085C47-B183-4AF5-B141-5562C2BFC237}"/>
                </a:ext>
              </a:extLst>
            </p:cNvPr>
            <p:cNvSpPr/>
            <p:nvPr/>
          </p:nvSpPr>
          <p:spPr>
            <a:xfrm>
              <a:off x="8019597" y="3200399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Train model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A029124-ED6A-4F2A-B2CF-F8D5D9E68E2F}"/>
                </a:ext>
              </a:extLst>
            </p:cNvPr>
            <p:cNvSpPr/>
            <p:nvPr/>
          </p:nvSpPr>
          <p:spPr>
            <a:xfrm>
              <a:off x="8019597" y="394128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Generate predictions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839BF-71DC-4826-AFC9-62017885D382}"/>
                </a:ext>
              </a:extLst>
            </p:cNvPr>
            <p:cNvSpPr/>
            <p:nvPr/>
          </p:nvSpPr>
          <p:spPr>
            <a:xfrm>
              <a:off x="8019597" y="468217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Compute metrics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FB1BCA-CEA8-4653-98A9-50E6C7C1CF3E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9162597" y="1434933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10FE444-6F1F-49E5-A69A-0E39363C4170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9162597" y="2175823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FD451F-8E5D-4C34-B4DC-3BA7C90AB975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9162597" y="2916711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072A38-9FBC-43E2-B54F-D8471A51E4F6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9162597" y="3657599"/>
              <a:ext cx="0" cy="283688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57B23DC-A59C-4D26-8105-A8B731B55BD9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162597" y="439848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8C68501-5A9C-4728-98F9-FF701BDAC69C}"/>
                </a:ext>
              </a:extLst>
            </p:cNvPr>
            <p:cNvSpPr/>
            <p:nvPr/>
          </p:nvSpPr>
          <p:spPr>
            <a:xfrm>
              <a:off x="8019597" y="5423067"/>
              <a:ext cx="228600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Gather results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C3B1DE-4748-496E-9230-4EC8019D6DF1}"/>
                </a:ext>
              </a:extLst>
            </p:cNvPr>
            <p:cNvCxnSpPr>
              <a:cxnSpLocks/>
              <a:stCxn id="27" idx="2"/>
              <a:endCxn id="36" idx="0"/>
            </p:cNvCxnSpPr>
            <p:nvPr/>
          </p:nvCxnSpPr>
          <p:spPr>
            <a:xfrm>
              <a:off x="9162597" y="5139377"/>
              <a:ext cx="0" cy="28369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FD6838-BAEE-4C92-8617-ED8103ED76B5}"/>
                </a:ext>
              </a:extLst>
            </p:cNvPr>
            <p:cNvGrpSpPr/>
            <p:nvPr/>
          </p:nvGrpSpPr>
          <p:grpSpPr>
            <a:xfrm rot="16200000">
              <a:off x="10082984" y="1072851"/>
              <a:ext cx="0" cy="951578"/>
              <a:chOff x="10798451" y="3400863"/>
              <a:chExt cx="0" cy="95157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B6005A-1EB3-4EF4-B6A6-EFBC34A6D8E0}"/>
                  </a:ext>
                </a:extLst>
              </p:cNvPr>
              <p:cNvCxnSpPr/>
              <p:nvPr/>
            </p:nvCxnSpPr>
            <p:spPr>
              <a:xfrm>
                <a:off x="10798451" y="3840153"/>
                <a:ext cx="0" cy="512288"/>
              </a:xfrm>
              <a:prstGeom prst="line">
                <a:avLst/>
              </a:prstGeom>
              <a:ln w="38100">
                <a:solidFill>
                  <a:srgbClr val="1B75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DCECD4E-9303-43D0-989E-310090F0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8451" y="3400863"/>
                <a:ext cx="0" cy="875111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55023F9-C0F8-49E4-A026-D2032A564CC8}"/>
                </a:ext>
              </a:extLst>
            </p:cNvPr>
            <p:cNvCxnSpPr>
              <a:stCxn id="22" idx="2"/>
              <a:endCxn id="27" idx="3"/>
            </p:cNvCxnSpPr>
            <p:nvPr/>
          </p:nvCxnSpPr>
          <p:spPr>
            <a:xfrm>
              <a:off x="10248447" y="1206333"/>
              <a:ext cx="57150" cy="3704444"/>
            </a:xfrm>
            <a:prstGeom prst="bentConnector3">
              <a:avLst>
                <a:gd name="adj1" fmla="val 1441176"/>
              </a:avLst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A0BF5-4F4C-4ABA-A744-CF9955684B02}"/>
              </a:ext>
            </a:extLst>
          </p:cNvPr>
          <p:cNvSpPr txBox="1"/>
          <p:nvPr/>
        </p:nvSpPr>
        <p:spPr>
          <a:xfrm>
            <a:off x="938219" y="4835236"/>
            <a:ext cx="5635757" cy="13417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classes = [0,1,2]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= [1260, 999, 2741]</a:t>
            </a:r>
          </a:p>
          <a:p>
            <a:pPr algn="l"/>
            <a:r>
              <a:rPr lang="en-US" dirty="0">
                <a:solidFill>
                  <a:sysClr val="windowText" lastClr="000000"/>
                </a:solidFill>
              </a:rPr>
              <a:t>weights *= </a:t>
            </a:r>
            <a:r>
              <a:rPr lang="en-US" dirty="0" err="1">
                <a:solidFill>
                  <a:sysClr val="windowText" lastClr="000000"/>
                </a:solidFill>
              </a:rPr>
              <a:t>knn.predict_proba</a:t>
            </a:r>
            <a:r>
              <a:rPr lang="en-US" dirty="0">
                <a:solidFill>
                  <a:sysClr val="windowText" lastClr="000000"/>
                </a:solidFill>
              </a:rPr>
              <a:t>(X[</a:t>
            </a:r>
            <a:r>
              <a:rPr lang="en-US" dirty="0" err="1">
                <a:solidFill>
                  <a:sysClr val="windowText" lastClr="000000"/>
                </a:solidFill>
              </a:rPr>
              <a:t>i</a:t>
            </a:r>
            <a:r>
              <a:rPr lang="en-US" dirty="0">
                <a:solidFill>
                  <a:sysClr val="windowText" lastClr="000000"/>
                </a:solidFill>
              </a:rPr>
              <a:t>])</a:t>
            </a:r>
          </a:p>
          <a:p>
            <a:pPr algn="l"/>
            <a:r>
              <a:rPr lang="en-US" dirty="0" err="1">
                <a:solidFill>
                  <a:sysClr val="windowText" lastClr="000000"/>
                </a:solidFill>
              </a:rPr>
              <a:t>y_new</a:t>
            </a:r>
            <a:r>
              <a:rPr lang="en-US" dirty="0">
                <a:solidFill>
                  <a:sysClr val="windowText" lastClr="000000"/>
                </a:solidFill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</a:rPr>
              <a:t>numpy.random.choice</a:t>
            </a:r>
            <a:r>
              <a:rPr lang="en-US" dirty="0">
                <a:solidFill>
                  <a:sysClr val="windowText" lastClr="000000"/>
                </a:solidFill>
              </a:rPr>
              <a:t>(classes, p=weights)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C6EFBE-79FB-4C19-A35F-AB2FDA9D99C1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6573976" y="1947223"/>
            <a:ext cx="1445621" cy="3558876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0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DC3A3-3BE1-4003-B30E-43ADC918B001}"/>
              </a:ext>
            </a:extLst>
          </p:cNvPr>
          <p:cNvGrpSpPr/>
          <p:nvPr/>
        </p:nvGrpSpPr>
        <p:grpSpPr>
          <a:xfrm>
            <a:off x="609600" y="2496655"/>
            <a:ext cx="10972800" cy="3657600"/>
            <a:chOff x="609600" y="2496655"/>
            <a:chExt cx="10972800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FE86EC-7925-4882-A41E-C61ED17A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496655"/>
              <a:ext cx="54864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BC3DCC-E7CB-46DF-81CC-0601812C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96655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288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99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35897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D486-083D-49DA-9767-70806C3F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1906752"/>
            <a:ext cx="6487430" cy="338184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ChestXRay14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31D87-7EE0-4D45-BC96-C9B52D644DCB}"/>
              </a:ext>
            </a:extLst>
          </p:cNvPr>
          <p:cNvSpPr txBox="1"/>
          <p:nvPr/>
        </p:nvSpPr>
        <p:spPr>
          <a:xfrm>
            <a:off x="5464256" y="5386140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Fibrosis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79D52-5A21-48D1-B2F4-D2D93260E7EE}"/>
              </a:ext>
            </a:extLst>
          </p:cNvPr>
          <p:cNvSpPr txBox="1"/>
          <p:nvPr/>
        </p:nvSpPr>
        <p:spPr>
          <a:xfrm>
            <a:off x="2650153" y="6488668"/>
            <a:ext cx="689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Oakden</a:t>
            </a:r>
            <a:r>
              <a:rPr lang="en-US" dirty="0">
                <a:solidFill>
                  <a:schemeClr val="bg1"/>
                </a:solidFill>
              </a:rPr>
              <a:t>-Rayner, L. Exploring the ChestXray14 dataset: problems.</a:t>
            </a:r>
          </a:p>
        </p:txBody>
      </p:sp>
    </p:spTree>
    <p:extLst>
      <p:ext uri="{BB962C8B-B14F-4D97-AF65-F5344CB8AC3E}">
        <p14:creationId xmlns:p14="http://schemas.microsoft.com/office/powerpoint/2010/main" val="286815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2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6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B80491-4B18-422C-A782-4C6E4714811D}"/>
              </a:ext>
            </a:extLst>
          </p:cNvPr>
          <p:cNvGrpSpPr/>
          <p:nvPr/>
        </p:nvGrpSpPr>
        <p:grpSpPr>
          <a:xfrm>
            <a:off x="562945" y="2374640"/>
            <a:ext cx="11066110" cy="3657600"/>
            <a:chOff x="562945" y="1600200"/>
            <a:chExt cx="11066110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2DDE87-6AC5-4DE3-921F-251ABBC4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45" y="1600200"/>
              <a:ext cx="5486400" cy="3657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F7B4A4-7213-411C-8647-6452D5D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55" y="1600200"/>
              <a:ext cx="5486400" cy="3657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Banana: NNAR (Tuned)</a:t>
            </a:r>
          </a:p>
        </p:txBody>
      </p:sp>
    </p:spTree>
    <p:extLst>
      <p:ext uri="{BB962C8B-B14F-4D97-AF65-F5344CB8AC3E}">
        <p14:creationId xmlns:p14="http://schemas.microsoft.com/office/powerpoint/2010/main" val="29639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3057-3472-4D5D-A427-188942A1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D87AEE-7CA6-444C-A5C8-830807A7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09529"/>
            <a:ext cx="914399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5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C8-8522-466D-A188-00FF5D90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E86EC-7925-4882-A41E-C61ED17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9665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C3DCC-E7CB-46DF-81CC-0601812C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665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2B436-F5F9-46DF-9D55-E82BEB97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62" y="685175"/>
            <a:ext cx="8231475" cy="54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5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DDE87-6AC5-4DE3-921F-251ABBC4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5" y="2374640"/>
            <a:ext cx="5486400" cy="3657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7B4A4-7213-411C-8647-6452D5DA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55" y="2374640"/>
            <a:ext cx="5486400" cy="3657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A09715F-5C78-4AE3-BC2E-064CD497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Tri-blobs: NNAR (Tuned)</a:t>
            </a:r>
          </a:p>
        </p:txBody>
      </p:sp>
    </p:spTree>
    <p:extLst>
      <p:ext uri="{BB962C8B-B14F-4D97-AF65-F5344CB8AC3E}">
        <p14:creationId xmlns:p14="http://schemas.microsoft.com/office/powerpoint/2010/main" val="1511661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Label Noise</a:t>
            </a:r>
          </a:p>
          <a:p>
            <a:pPr lvl="1"/>
            <a:r>
              <a:rPr lang="en-US" dirty="0"/>
              <a:t>NCAR: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C</a:t>
            </a:r>
            <a:r>
              <a:rPr lang="en-US" dirty="0"/>
              <a:t>ompletely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pPr lvl="1"/>
            <a:r>
              <a:rPr lang="en-US" dirty="0"/>
              <a:t>NNAR: </a:t>
            </a:r>
            <a:r>
              <a:rPr lang="en-US" b="1" dirty="0"/>
              <a:t>N</a:t>
            </a:r>
            <a:r>
              <a:rPr lang="en-US" dirty="0"/>
              <a:t>oisy </a:t>
            </a:r>
            <a:r>
              <a:rPr lang="en-US" b="1" dirty="0"/>
              <a:t>N</a:t>
            </a:r>
            <a:r>
              <a:rPr lang="en-US" dirty="0"/>
              <a:t>ot </a:t>
            </a:r>
            <a:r>
              <a:rPr lang="en-US" b="1" dirty="0"/>
              <a:t>A</a:t>
            </a:r>
            <a:r>
              <a:rPr lang="en-US" dirty="0"/>
              <a:t>t </a:t>
            </a:r>
            <a:r>
              <a:rPr lang="en-US" b="1" dirty="0"/>
              <a:t>R</a:t>
            </a:r>
            <a:r>
              <a:rPr lang="en-US" dirty="0"/>
              <a:t>andom</a:t>
            </a:r>
          </a:p>
          <a:p>
            <a:r>
              <a:rPr lang="en-US" dirty="0"/>
              <a:t>Simulated Noise</a:t>
            </a:r>
          </a:p>
          <a:p>
            <a:r>
              <a:rPr lang="en-US" dirty="0"/>
              <a:t>Effects on model performance</a:t>
            </a:r>
          </a:p>
          <a:p>
            <a:pPr lvl="1"/>
            <a:r>
              <a:rPr lang="en-US" dirty="0"/>
              <a:t>NCAR and NAR: lower apparent performance and slightly reduced true performance</a:t>
            </a:r>
          </a:p>
          <a:p>
            <a:pPr lvl="1"/>
            <a:r>
              <a:rPr lang="en-US" dirty="0"/>
              <a:t>NNAR: higher apparent performance and decreased true performance</a:t>
            </a:r>
          </a:p>
          <a:p>
            <a:r>
              <a:rPr lang="en-US" dirty="0"/>
              <a:t>Hyperparameter tuning </a:t>
            </a:r>
            <a:r>
              <a:rPr lang="en-US" i="1" dirty="0"/>
              <a:t>can</a:t>
            </a:r>
            <a:r>
              <a:rPr lang="en-US" dirty="0"/>
              <a:t> help…in some cases</a:t>
            </a:r>
          </a:p>
        </p:txBody>
      </p:sp>
    </p:spTree>
    <p:extLst>
      <p:ext uri="{BB962C8B-B14F-4D97-AF65-F5344CB8AC3E}">
        <p14:creationId xmlns:p14="http://schemas.microsoft.com/office/powerpoint/2010/main" val="8988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1DA-CAFA-4194-B21B-60BCB621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CB70-0925-4DDD-B4C8-84EC57679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jking@xsolis.com</a:t>
            </a:r>
          </a:p>
        </p:txBody>
      </p:sp>
    </p:spTree>
    <p:extLst>
      <p:ext uri="{BB962C8B-B14F-4D97-AF65-F5344CB8AC3E}">
        <p14:creationId xmlns:p14="http://schemas.microsoft.com/office/powerpoint/2010/main" val="174871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5FB40E-1FCD-4A0B-A310-38957138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D0EC2-709D-48DC-84E5-877633B0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1"/>
          <a:stretch/>
        </p:blipFill>
        <p:spPr>
          <a:xfrm>
            <a:off x="3698271" y="1586259"/>
            <a:ext cx="4795458" cy="4572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06770-0216-4933-AF42-FDDFC2B1E3DB}"/>
              </a:ext>
            </a:extLst>
          </p:cNvPr>
          <p:cNvSpPr txBox="1"/>
          <p:nvPr/>
        </p:nvSpPr>
        <p:spPr>
          <a:xfrm>
            <a:off x="862837" y="6488668"/>
            <a:ext cx="1046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Ekambaram</a:t>
            </a:r>
            <a:r>
              <a:rPr lang="en-US" dirty="0">
                <a:solidFill>
                  <a:schemeClr val="bg1"/>
                </a:solidFill>
              </a:rPr>
              <a:t>, R., </a:t>
            </a:r>
            <a:r>
              <a:rPr lang="en-US" dirty="0" err="1">
                <a:solidFill>
                  <a:schemeClr val="bg1"/>
                </a:solidFill>
              </a:rPr>
              <a:t>Goldgof</a:t>
            </a:r>
            <a:r>
              <a:rPr lang="en-US" dirty="0">
                <a:solidFill>
                  <a:schemeClr val="bg1"/>
                </a:solidFill>
              </a:rPr>
              <a:t>, D.B., and Hall, L.O. "Finding label noise examples in large scale datasets,"</a:t>
            </a:r>
          </a:p>
        </p:txBody>
      </p:sp>
    </p:spTree>
    <p:extLst>
      <p:ext uri="{BB962C8B-B14F-4D97-AF65-F5344CB8AC3E}">
        <p14:creationId xmlns:p14="http://schemas.microsoft.com/office/powerpoint/2010/main" val="131589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517-0559-4870-94C6-8C56A54E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A3EA-639A-4CFF-A9C7-C0CA5084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Verleysen</a:t>
            </a:r>
            <a:r>
              <a:rPr lang="en-US" dirty="0"/>
              <a:t>, M. Classification in the Presence of Label Noise: a Survey. IEEE Trans. Neural Networks and Learning Systems, 25(5), 2014, p. 845-869.</a:t>
            </a:r>
          </a:p>
          <a:p>
            <a:r>
              <a:rPr lang="en-US" dirty="0" err="1"/>
              <a:t>Frénay</a:t>
            </a:r>
            <a:r>
              <a:rPr lang="en-US" dirty="0"/>
              <a:t>, B., </a:t>
            </a:r>
            <a:r>
              <a:rPr lang="en-US" dirty="0" err="1"/>
              <a:t>Kabán</a:t>
            </a:r>
            <a:r>
              <a:rPr lang="en-US" dirty="0"/>
              <a:t> A. A Comprehensive Introduction to Label Noise. In Proc. ESANN, Bruges, Belgium, 23-25 April 2014, p. 667–676.</a:t>
            </a:r>
          </a:p>
          <a:p>
            <a:r>
              <a:rPr lang="en-US" dirty="0" err="1"/>
              <a:t>Bootkrajang</a:t>
            </a:r>
            <a:r>
              <a:rPr lang="en-US" dirty="0"/>
              <a:t>, J. and Ata K. Boosting in the presence of label noise. </a:t>
            </a:r>
            <a:r>
              <a:rPr lang="en-US" dirty="0" err="1"/>
              <a:t>CoRR</a:t>
            </a:r>
            <a:r>
              <a:rPr lang="en-US" dirty="0"/>
              <a:t> abs/1309.6818 (2013): n. </a:t>
            </a:r>
            <a:r>
              <a:rPr lang="en-US" dirty="0" err="1"/>
              <a:t>pag</a:t>
            </a:r>
            <a:r>
              <a:rPr lang="en-US" dirty="0"/>
              <a:t>.</a:t>
            </a:r>
          </a:p>
          <a:p>
            <a:r>
              <a:rPr lang="en-US" dirty="0" err="1"/>
              <a:t>Nematzadeh</a:t>
            </a:r>
            <a:r>
              <a:rPr lang="en-US" dirty="0"/>
              <a:t> Z., Ibrahim R., </a:t>
            </a:r>
            <a:r>
              <a:rPr lang="en-US" dirty="0" err="1"/>
              <a:t>Selamat</a:t>
            </a:r>
            <a:r>
              <a:rPr lang="en-US" dirty="0"/>
              <a:t> A. Class Noise Detection Using Classification Filtering Algorithms. CIIS 2016. Advances in Intelligent Systems and Computing, vol 532.</a:t>
            </a:r>
          </a:p>
          <a:p>
            <a:r>
              <a:rPr lang="en-US" dirty="0" err="1"/>
              <a:t>Ekambaram</a:t>
            </a:r>
            <a:r>
              <a:rPr lang="en-US" dirty="0"/>
              <a:t>, R., </a:t>
            </a:r>
            <a:r>
              <a:rPr lang="en-US" dirty="0" err="1"/>
              <a:t>Goldgof</a:t>
            </a:r>
            <a:r>
              <a:rPr lang="en-US" dirty="0"/>
              <a:t>, D.B., and Hall, L.O. "Finding label noise examples in large scale datasets," 2017 IEEE International Conference on Systems, Man, and Cybernetics (SMC), Banff, AB, 2017, pp. 2420-2424.</a:t>
            </a:r>
          </a:p>
          <a:p>
            <a:r>
              <a:rPr lang="en-US" dirty="0" err="1"/>
              <a:t>Oakden</a:t>
            </a:r>
            <a:r>
              <a:rPr lang="en-US" dirty="0"/>
              <a:t>-Rayner, L. Exploring the ChestXray14 dataset: problems. Luke </a:t>
            </a:r>
            <a:r>
              <a:rPr lang="en-US" dirty="0" err="1"/>
              <a:t>Oakden</a:t>
            </a:r>
            <a:r>
              <a:rPr lang="en-US" dirty="0"/>
              <a:t>-Rayner, 18 Dec 2017, https://lukeoakdenrayner.wordpress.com/2017/12/18/the-chestxray14-dataset-problems/.</a:t>
            </a:r>
          </a:p>
          <a:p>
            <a:r>
              <a:rPr lang="en-US" dirty="0"/>
              <a:t>Nielsen, M. Neural Networks and Deep Learning. Determination Press, 2015.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0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8E7AF40-F770-4448-AC7D-6A8CE51545EF}"/>
              </a:ext>
            </a:extLst>
          </p:cNvPr>
          <p:cNvGrpSpPr/>
          <p:nvPr/>
        </p:nvGrpSpPr>
        <p:grpSpPr>
          <a:xfrm>
            <a:off x="344840" y="914400"/>
            <a:ext cx="11502320" cy="5122510"/>
            <a:chOff x="344840" y="914400"/>
            <a:chExt cx="11502320" cy="5122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D05FB-84AB-4D75-BD34-7F6707B7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A93348-DD61-44FD-9085-6CC71FCE4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DFFEED-C86A-4F6B-A255-38DF6938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914400"/>
              <a:ext cx="3771900" cy="2514600"/>
            </a:xfrm>
            <a:prstGeom prst="rect">
              <a:avLst/>
            </a:prstGeom>
            <a:ln w="38100">
              <a:solidFill>
                <a:srgbClr val="1B75BB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D5FB7E-CAEC-48FE-82D1-75A31687D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4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81FF28-D8D6-451D-BB37-69C96D34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58736C-9813-4560-B5A7-4D1F49EC2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260" y="3522310"/>
              <a:ext cx="3771900" cy="2514600"/>
            </a:xfrm>
            <a:prstGeom prst="rect">
              <a:avLst/>
            </a:prstGeom>
            <a:ln w="38100">
              <a:solidFill>
                <a:srgbClr val="0099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56085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1097672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D05FB-84AB-4D75-BD34-7F6707B7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3348-DD61-44FD-9085-6CC71FCE4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FFEED-C86A-4F6B-A255-38DF6938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914400"/>
            <a:ext cx="3771900" cy="2514600"/>
          </a:xfrm>
          <a:prstGeom prst="rect">
            <a:avLst/>
          </a:prstGeom>
          <a:ln w="38100">
            <a:solidFill>
              <a:srgbClr val="1B75BB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FB7E-CAEC-48FE-82D1-75A31687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1FF28-D8D6-451D-BB37-69C96D349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736C-9813-4560-B5A7-4D1F49EC2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60" y="3522310"/>
            <a:ext cx="3771900" cy="2514600"/>
          </a:xfrm>
          <a:prstGeom prst="rect">
            <a:avLst/>
          </a:prstGeom>
          <a:ln w="38100">
            <a:solidFill>
              <a:srgbClr val="009900"/>
            </a:solidFill>
          </a:ln>
        </p:spPr>
      </p:pic>
    </p:spTree>
    <p:extLst>
      <p:ext uri="{BB962C8B-B14F-4D97-AF65-F5344CB8AC3E}">
        <p14:creationId xmlns:p14="http://schemas.microsoft.com/office/powerpoint/2010/main" val="341880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various types of label noise</a:t>
            </a:r>
          </a:p>
          <a:p>
            <a:r>
              <a:rPr lang="en-US" dirty="0"/>
              <a:t>Investigate their effects</a:t>
            </a:r>
          </a:p>
          <a:p>
            <a:pPr lvl="1"/>
            <a:r>
              <a:rPr lang="en-US" dirty="0"/>
              <a:t>Fabricate simple datasets</a:t>
            </a:r>
          </a:p>
          <a:p>
            <a:pPr lvl="1"/>
            <a:r>
              <a:rPr lang="en-US" dirty="0"/>
              <a:t>Simulate label noise</a:t>
            </a:r>
          </a:p>
          <a:p>
            <a:r>
              <a:rPr lang="en-US" dirty="0"/>
              <a:t> </a:t>
            </a:r>
            <a:r>
              <a:rPr lang="en-US" strike="sngStrike" dirty="0"/>
              <a:t>Methods to mitigate the effects of label noise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966C6-8906-4069-9C04-9FC6CCEE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Label Noise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29C23-1069-495E-A245-AE6712AD4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NCAR: Noisy Completely At Random</a:t>
            </a:r>
          </a:p>
          <a:p>
            <a:pPr lvl="1"/>
            <a:r>
              <a:rPr lang="en-US" dirty="0"/>
              <a:t>The probability of error is entirely random</a:t>
            </a:r>
          </a:p>
          <a:p>
            <a:r>
              <a:rPr lang="en-US" dirty="0"/>
              <a:t>NAR: Noisy At Random</a:t>
            </a:r>
          </a:p>
          <a:p>
            <a:pPr lvl="1"/>
            <a:r>
              <a:rPr lang="en-US" dirty="0"/>
              <a:t>The probability of error depends on the true class, Y</a:t>
            </a:r>
          </a:p>
          <a:p>
            <a:r>
              <a:rPr lang="en-US" dirty="0"/>
              <a:t>NNAR: Noisy Not At Random</a:t>
            </a:r>
          </a:p>
          <a:p>
            <a:pPr lvl="1"/>
            <a:r>
              <a:rPr lang="en-US" dirty="0"/>
              <a:t>The probability of error is dependent on the true class, Y, and the features, 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C3BDE-CA0D-4D4C-A1A6-3F1682CE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26039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SOLIS">
      <a:dk1>
        <a:srgbClr val="262162"/>
      </a:dk1>
      <a:lt1>
        <a:srgbClr val="FFFFFF"/>
      </a:lt1>
      <a:dk2>
        <a:srgbClr val="8C8D90"/>
      </a:dk2>
      <a:lt2>
        <a:srgbClr val="E7E6E6"/>
      </a:lt2>
      <a:accent1>
        <a:srgbClr val="26AAE0"/>
      </a:accent1>
      <a:accent2>
        <a:srgbClr val="1B75BB"/>
      </a:accent2>
      <a:accent3>
        <a:srgbClr val="2A388F"/>
      </a:accent3>
      <a:accent4>
        <a:srgbClr val="D74D26"/>
      </a:accent4>
      <a:accent5>
        <a:srgbClr val="FCBA39"/>
      </a:accent5>
      <a:accent6>
        <a:srgbClr val="81C752"/>
      </a:accent6>
      <a:hlink>
        <a:srgbClr val="23879B"/>
      </a:hlink>
      <a:folHlink>
        <a:srgbClr val="AD48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SOLIS" id="{ED2F92E9-ADCF-4368-986A-4E62D1207AC4}" vid="{777FC03D-54AB-443D-A436-91547F031E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56AD3ED9564458C31D085A9F9662C" ma:contentTypeVersion="11" ma:contentTypeDescription="Create a new document." ma:contentTypeScope="" ma:versionID="030fc95104e9e80a98c7ef6617c0562c">
  <xsd:schema xmlns:xsd="http://www.w3.org/2001/XMLSchema" xmlns:xs="http://www.w3.org/2001/XMLSchema" xmlns:p="http://schemas.microsoft.com/office/2006/metadata/properties" xmlns:ns1="http://schemas.microsoft.com/sharepoint/v3" xmlns:ns2="6ca58739-c66a-408a-8bd1-cfd05a70ff7f" xmlns:ns3="e776223b-a1ef-4a39-a606-2a25eaa87255" targetNamespace="http://schemas.microsoft.com/office/2006/metadata/properties" ma:root="true" ma:fieldsID="23e4eb14238f081b3c269bd819de6c31" ns1:_="" ns2:_="" ns3:_="">
    <xsd:import namespace="http://schemas.microsoft.com/sharepoint/v3"/>
    <xsd:import namespace="6ca58739-c66a-408a-8bd1-cfd05a70ff7f"/>
    <xsd:import namespace="e776223b-a1ef-4a39-a606-2a25eaa872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58739-c66a-408a-8bd1-cfd05a70ff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6223b-a1ef-4a39-a606-2a25eaa87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2657D8-037B-49B2-9845-99E5B3DA88EC}">
  <ds:schemaRefs>
    <ds:schemaRef ds:uri="http://purl.org/dc/terms/"/>
    <ds:schemaRef ds:uri="http://purl.org/dc/elements/1.1/"/>
    <ds:schemaRef ds:uri="6ca58739-c66a-408a-8bd1-cfd05a70ff7f"/>
    <ds:schemaRef ds:uri="http://schemas.microsoft.com/office/infopath/2007/PartnerControls"/>
    <ds:schemaRef ds:uri="http://schemas.microsoft.com/office/2006/documentManagement/types"/>
    <ds:schemaRef ds:uri="e776223b-a1ef-4a39-a606-2a25eaa87255"/>
    <ds:schemaRef ds:uri="http://schemas.microsoft.com/sharepoint/v3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3C05C6-74CB-4A73-B532-E6EF278446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a58739-c66a-408a-8bd1-cfd05a70ff7f"/>
    <ds:schemaRef ds:uri="e776223b-a1ef-4a39-a606-2a25eaa87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A4A696-A1FF-4590-837E-EE982719B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981</Words>
  <Application>Microsoft Office PowerPoint</Application>
  <PresentationFormat>Widescreen</PresentationFormat>
  <Paragraphs>195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Georgia</vt:lpstr>
      <vt:lpstr>Office Theme</vt:lpstr>
      <vt:lpstr>Label Noise in Classification</vt:lpstr>
      <vt:lpstr>Introduction</vt:lpstr>
      <vt:lpstr>Label Noise</vt:lpstr>
      <vt:lpstr>MNIST</vt:lpstr>
      <vt:lpstr>ChestXRay14</vt:lpstr>
      <vt:lpstr>ImageNet</vt:lpstr>
      <vt:lpstr>Objectives</vt:lpstr>
      <vt:lpstr>Types of Label Noise</vt:lpstr>
      <vt:lpstr>Datasets</vt:lpstr>
      <vt:lpstr>PowerPoint Presentation</vt:lpstr>
      <vt:lpstr>PowerPoint Presentation</vt:lpstr>
      <vt:lpstr>PowerPoint Presentation</vt:lpstr>
      <vt:lpstr>Baseline performance</vt:lpstr>
      <vt:lpstr>PowerPoint Presentation</vt:lpstr>
      <vt:lpstr>PowerPoint Presentation</vt:lpstr>
      <vt:lpstr>PowerPoint Presentation</vt:lpstr>
      <vt:lpstr>Performance with Noise</vt:lpstr>
      <vt:lpstr>Simulate Noise</vt:lpstr>
      <vt:lpstr>Simulated NCAR</vt:lpstr>
      <vt:lpstr>Blobs: NCAR</vt:lpstr>
      <vt:lpstr>Blobs: NCAR</vt:lpstr>
      <vt:lpstr>PowerPoint Presentation</vt:lpstr>
      <vt:lpstr>Blobs: NCAR (Tuned)</vt:lpstr>
      <vt:lpstr>Banana: NCAR</vt:lpstr>
      <vt:lpstr>Banana: NCAR</vt:lpstr>
      <vt:lpstr>PowerPoint Presentation</vt:lpstr>
      <vt:lpstr>Banana: NCAR (Tuned)</vt:lpstr>
      <vt:lpstr>Tri-blobs: NCAR</vt:lpstr>
      <vt:lpstr>Tri-blobs: NCAR</vt:lpstr>
      <vt:lpstr>PowerPoint Presentation</vt:lpstr>
      <vt:lpstr>Tri-blobs: NCAR (Tuned)</vt:lpstr>
      <vt:lpstr>Simulated NAR</vt:lpstr>
      <vt:lpstr>Blobs: NAR</vt:lpstr>
      <vt:lpstr>Blobs: NAR</vt:lpstr>
      <vt:lpstr>PowerPoint Presentation</vt:lpstr>
      <vt:lpstr>Blobs: NAR (Tuned)</vt:lpstr>
      <vt:lpstr>Banana: NAR</vt:lpstr>
      <vt:lpstr>Banana: NAR</vt:lpstr>
      <vt:lpstr>PowerPoint Presentation</vt:lpstr>
      <vt:lpstr>Banana: NAR (Tuned)</vt:lpstr>
      <vt:lpstr>Tri-blobs: NAR</vt:lpstr>
      <vt:lpstr>Tri-blobs: NAR</vt:lpstr>
      <vt:lpstr>PowerPoint Presentation</vt:lpstr>
      <vt:lpstr>Tri-blobs: NAR (Tuned)</vt:lpstr>
      <vt:lpstr>Simulated NNAR</vt:lpstr>
      <vt:lpstr>Blobs: NNAR</vt:lpstr>
      <vt:lpstr>Blobs: NNAR</vt:lpstr>
      <vt:lpstr>PowerPoint Presentation</vt:lpstr>
      <vt:lpstr>Blobs: NNAR (Tuned)</vt:lpstr>
      <vt:lpstr>Banana: NNAR</vt:lpstr>
      <vt:lpstr>Banana: NNAR</vt:lpstr>
      <vt:lpstr>PowerPoint Presentation</vt:lpstr>
      <vt:lpstr>Banana: NNAR (Tuned)</vt:lpstr>
      <vt:lpstr>Tri-blobs: NNAR</vt:lpstr>
      <vt:lpstr>Tri-blobs: NNAR</vt:lpstr>
      <vt:lpstr>PowerPoint Presentation</vt:lpstr>
      <vt:lpstr>Tri-blobs: NNAR (Tuned)</vt:lpstr>
      <vt:lpstr>Recap</vt:lpstr>
      <vt:lpstr>Questions?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Rohrer, Deacon</dc:creator>
  <cp:lastModifiedBy>Jason King</cp:lastModifiedBy>
  <cp:revision>92</cp:revision>
  <dcterms:created xsi:type="dcterms:W3CDTF">2018-01-30T17:34:07Z</dcterms:created>
  <dcterms:modified xsi:type="dcterms:W3CDTF">2018-08-21T04:09:36Z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0x0101008E356AD3ED9564458C31D085A9F9662C</vt:lpwstr>
  </property>
</Properties>
</file>